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2572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9668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1111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1550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946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8691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4781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6036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3329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47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9424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DD253-9E46-4FCC-9144-69DCEFB063E1}" type="datetimeFigureOut">
              <a:rPr lang="en-IN" smtClean="0"/>
              <a:pPr/>
              <a:t>02-12-2019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E9635-2422-4D27-B014-9AD2D22504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926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Press Ad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Art of Writing</a:t>
            </a:r>
          </a:p>
          <a:p>
            <a:r>
              <a:rPr lang="en-US" dirty="0" smtClean="0"/>
              <a:t>Semester 6</a:t>
            </a:r>
          </a:p>
          <a:p>
            <a:r>
              <a:rPr lang="en-US" dirty="0" smtClean="0"/>
              <a:t>2019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Lakshmi</a:t>
            </a:r>
            <a:r>
              <a:rPr lang="en-US" dirty="0" smtClean="0"/>
              <a:t> </a:t>
            </a:r>
            <a:r>
              <a:rPr lang="en-US" dirty="0" err="1" smtClean="0"/>
              <a:t>Muthukumar</a:t>
            </a:r>
            <a:r>
              <a:rPr lang="en-US" smtClean="0"/>
              <a:t>, </a:t>
            </a:r>
          </a:p>
          <a:p>
            <a:r>
              <a:rPr lang="en-US" smtClean="0"/>
              <a:t>Head</a:t>
            </a:r>
            <a:r>
              <a:rPr lang="en-US" dirty="0" smtClean="0"/>
              <a:t>, Department of English, SIES College of Arts, Science and Commerce (Autonomous), </a:t>
            </a:r>
            <a:r>
              <a:rPr lang="en-US" dirty="0" err="1" smtClean="0"/>
              <a:t>Sion</a:t>
            </a:r>
            <a:r>
              <a:rPr lang="en-US" dirty="0" smtClean="0"/>
              <a:t> West, Mumbai -22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745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you more time…to cook the family’s </a:t>
            </a:r>
            <a:r>
              <a:rPr lang="en-US" i="1" dirty="0" smtClean="0">
                <a:solidFill>
                  <a:srgbClr val="FF0000"/>
                </a:solidFill>
              </a:rPr>
              <a:t>favorite dinners</a:t>
            </a:r>
            <a:r>
              <a:rPr lang="en-US" dirty="0" smtClean="0"/>
              <a:t>!</a:t>
            </a:r>
          </a:p>
          <a:p>
            <a:r>
              <a:rPr lang="en-US" dirty="0" smtClean="0"/>
              <a:t>“My washing machine has brought back </a:t>
            </a:r>
            <a:r>
              <a:rPr lang="en-US" i="1" dirty="0" err="1" smtClean="0">
                <a:solidFill>
                  <a:srgbClr val="FF0000"/>
                </a:solidFill>
              </a:rPr>
              <a:t>roshogullas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Looks good enough </a:t>
            </a:r>
            <a:r>
              <a:rPr lang="en-US" i="1" dirty="0" smtClean="0">
                <a:solidFill>
                  <a:srgbClr val="FF0000"/>
                </a:solidFill>
              </a:rPr>
              <a:t>to eat</a:t>
            </a:r>
            <a:r>
              <a:rPr lang="en-US" dirty="0" smtClean="0"/>
              <a:t>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664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Sex/Love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Diapers so </a:t>
            </a:r>
            <a:r>
              <a:rPr lang="en-US" i="1" dirty="0" smtClean="0">
                <a:solidFill>
                  <a:srgbClr val="FF0000"/>
                </a:solidFill>
              </a:rPr>
              <a:t>soft</a:t>
            </a:r>
            <a:r>
              <a:rPr lang="en-US" dirty="0" smtClean="0"/>
              <a:t> on baby’s tender skin.</a:t>
            </a:r>
          </a:p>
          <a:p>
            <a:r>
              <a:rPr lang="en-US" dirty="0" smtClean="0"/>
              <a:t>“Darling, you are </a:t>
            </a:r>
            <a:r>
              <a:rPr lang="en-US" i="1" dirty="0" smtClean="0">
                <a:solidFill>
                  <a:srgbClr val="FF0000"/>
                </a:solidFill>
              </a:rPr>
              <a:t>glowing</a:t>
            </a:r>
            <a:r>
              <a:rPr lang="en-US" dirty="0" smtClean="0"/>
              <a:t>, let’s eat out tonight!”</a:t>
            </a:r>
          </a:p>
          <a:p>
            <a:r>
              <a:rPr lang="en-US" dirty="0" smtClean="0"/>
              <a:t>Have an </a:t>
            </a:r>
            <a:r>
              <a:rPr lang="en-US" i="1" dirty="0" smtClean="0">
                <a:solidFill>
                  <a:srgbClr val="FF0000"/>
                </a:solidFill>
              </a:rPr>
              <a:t>affair</a:t>
            </a:r>
            <a:r>
              <a:rPr lang="en-US" dirty="0" smtClean="0"/>
              <a:t>…right inside your home.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165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Anger/Rage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“My husband wanted a </a:t>
            </a:r>
            <a:r>
              <a:rPr lang="en-US" i="1" dirty="0" smtClean="0">
                <a:solidFill>
                  <a:srgbClr val="FF0000"/>
                </a:solidFill>
              </a:rPr>
              <a:t>divorce</a:t>
            </a:r>
            <a:r>
              <a:rPr lang="en-US" dirty="0" smtClean="0"/>
              <a:t>…then I got the washing machine!”</a:t>
            </a:r>
          </a:p>
          <a:p>
            <a:r>
              <a:rPr lang="en-US" dirty="0" smtClean="0"/>
              <a:t>“Curry stains used to </a:t>
            </a:r>
            <a:r>
              <a:rPr lang="en-US" i="1" dirty="0" smtClean="0">
                <a:solidFill>
                  <a:srgbClr val="FF0000"/>
                </a:solidFill>
              </a:rPr>
              <a:t>drive me crazy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“Finally, we </a:t>
            </a:r>
            <a:r>
              <a:rPr lang="en-US" i="1" dirty="0" smtClean="0">
                <a:solidFill>
                  <a:srgbClr val="FF0000"/>
                </a:solidFill>
              </a:rPr>
              <a:t>sacked</a:t>
            </a:r>
            <a:r>
              <a:rPr lang="en-US" dirty="0" smtClean="0"/>
              <a:t> the dhobi.”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312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</a:t>
            </a:r>
            <a:r>
              <a:rPr lang="en-US" i="1" dirty="0" smtClean="0">
                <a:solidFill>
                  <a:srgbClr val="FF0000"/>
                </a:solidFill>
              </a:rPr>
              <a:t>failed</a:t>
            </a:r>
            <a:r>
              <a:rPr lang="en-US" dirty="0" smtClean="0"/>
              <a:t> the most important interview of his life…his collar was grubby.</a:t>
            </a:r>
          </a:p>
          <a:p>
            <a:r>
              <a:rPr lang="en-US" dirty="0" smtClean="0"/>
              <a:t>“I </a:t>
            </a:r>
            <a:r>
              <a:rPr lang="en-US" i="1" dirty="0" smtClean="0">
                <a:solidFill>
                  <a:srgbClr val="FF0000"/>
                </a:solidFill>
              </a:rPr>
              <a:t>never dared </a:t>
            </a:r>
            <a:r>
              <a:rPr lang="en-US" dirty="0" smtClean="0"/>
              <a:t>use my Irish linen table cloth- till I got the washing machine.”</a:t>
            </a:r>
          </a:p>
          <a:p>
            <a:r>
              <a:rPr lang="en-US" dirty="0" smtClean="0"/>
              <a:t>Who’s </a:t>
            </a:r>
            <a:r>
              <a:rPr lang="en-US" i="1" dirty="0" smtClean="0">
                <a:solidFill>
                  <a:srgbClr val="FF0000"/>
                </a:solidFill>
              </a:rPr>
              <a:t>afraid</a:t>
            </a:r>
            <a:r>
              <a:rPr lang="en-US" dirty="0" smtClean="0"/>
              <a:t> of turmeric stains?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159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Hunger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Wash time has become </a:t>
            </a:r>
            <a:r>
              <a:rPr lang="en-US" i="1" dirty="0" smtClean="0">
                <a:solidFill>
                  <a:srgbClr val="FF0000"/>
                </a:solidFill>
              </a:rPr>
              <a:t>snack time</a:t>
            </a:r>
            <a:r>
              <a:rPr lang="en-US" dirty="0" smtClean="0"/>
              <a:t>!</a:t>
            </a:r>
          </a:p>
          <a:p>
            <a:r>
              <a:rPr lang="en-US" dirty="0" smtClean="0"/>
              <a:t>“Mummy, these fritters are </a:t>
            </a:r>
            <a:r>
              <a:rPr lang="en-US" i="1" dirty="0" smtClean="0">
                <a:solidFill>
                  <a:srgbClr val="FF0000"/>
                </a:solidFill>
              </a:rPr>
              <a:t>yummy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“Every time Mrs. Yadav hung out her husband’s white shirts, my </a:t>
            </a:r>
            <a:r>
              <a:rPr lang="en-US" i="1" dirty="0" smtClean="0">
                <a:solidFill>
                  <a:srgbClr val="FF0000"/>
                </a:solidFill>
              </a:rPr>
              <a:t>mouth watered</a:t>
            </a:r>
            <a:r>
              <a:rPr lang="en-US" dirty="0" smtClean="0"/>
              <a:t>!”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8057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for practice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10 ads from daily newspapers you read which you think are good. What is it about them that attracted your attention?</a:t>
            </a:r>
          </a:p>
          <a:p>
            <a:r>
              <a:rPr lang="en-US" dirty="0" smtClean="0"/>
              <a:t>The headline? The Visual? The Message? The tone of voice? The Layout? The typography?</a:t>
            </a:r>
            <a:r>
              <a:rPr lang="en-IN" dirty="0" smtClean="0"/>
              <a:t> The position in the paper? Because you are interested in the product?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0112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Press Ad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great idea</a:t>
            </a:r>
          </a:p>
          <a:p>
            <a:r>
              <a:rPr lang="en-US" dirty="0" smtClean="0"/>
              <a:t>Cuts through time barriers</a:t>
            </a:r>
          </a:p>
          <a:p>
            <a:r>
              <a:rPr lang="en-US" dirty="0" smtClean="0"/>
              <a:t>Appeals to all generations of the target audience</a:t>
            </a:r>
          </a:p>
          <a:p>
            <a:r>
              <a:rPr lang="en-US" dirty="0" smtClean="0"/>
              <a:t>Hits you where it hurts</a:t>
            </a:r>
          </a:p>
          <a:p>
            <a:r>
              <a:rPr lang="en-US" dirty="0" smtClean="0"/>
              <a:t>Uses simple words and expression</a:t>
            </a:r>
          </a:p>
          <a:p>
            <a:r>
              <a:rPr lang="en-US" dirty="0" smtClean="0"/>
              <a:t>Is ever fresh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5145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Press Ad </a:t>
            </a:r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open to many renditions</a:t>
            </a:r>
          </a:p>
          <a:p>
            <a:r>
              <a:rPr lang="en-US" dirty="0" smtClean="0"/>
              <a:t>Has mileage</a:t>
            </a:r>
          </a:p>
          <a:p>
            <a:r>
              <a:rPr lang="en-US" dirty="0" smtClean="0"/>
              <a:t>Has strong identity with the brand/product</a:t>
            </a:r>
          </a:p>
          <a:p>
            <a:r>
              <a:rPr lang="en-US" dirty="0" smtClean="0"/>
              <a:t>Is relevant to the product</a:t>
            </a:r>
          </a:p>
          <a:p>
            <a:r>
              <a:rPr lang="en-US" dirty="0" smtClean="0"/>
              <a:t>Has visual sync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1596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Aesop Glim’s Appeals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Aesop Glim used nine basic appeals:</a:t>
            </a:r>
          </a:p>
          <a:p>
            <a:r>
              <a:rPr lang="en-US" dirty="0" smtClean="0"/>
              <a:t>The five senses: sight, hearing, touch, smell and taste</a:t>
            </a:r>
          </a:p>
          <a:p>
            <a:r>
              <a:rPr lang="en-US" dirty="0" smtClean="0"/>
              <a:t>The four instincts: Sex/love, anger/rage, fear/security, hunger</a:t>
            </a:r>
          </a:p>
          <a:p>
            <a:r>
              <a:rPr lang="en-US" dirty="0" smtClean="0"/>
              <a:t>He wrote </a:t>
            </a:r>
            <a:r>
              <a:rPr lang="en-US" i="1" dirty="0" smtClean="0"/>
              <a:t>How Advertising is Written and Why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xmlns="" val="25479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exercise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Try writing headlines for a common household product using all these appeals. It could be a cereal, a wristwatch, a shoe, a telephone or even a washing machine.</a:t>
            </a:r>
          </a:p>
          <a:p>
            <a:r>
              <a:rPr lang="en-US" dirty="0" smtClean="0"/>
              <a:t>Write at least three headlines using each appeal as a ‘press button’ to evoke consumer response.</a:t>
            </a:r>
          </a:p>
          <a:p>
            <a:r>
              <a:rPr lang="en-US" dirty="0" smtClean="0"/>
              <a:t>Sample Product: Washing machine</a:t>
            </a:r>
          </a:p>
          <a:p>
            <a:r>
              <a:rPr lang="en-US" dirty="0" smtClean="0"/>
              <a:t>Target Audience: Housewife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5461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Sight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i="1" dirty="0" smtClean="0">
                <a:solidFill>
                  <a:srgbClr val="FF0000"/>
                </a:solidFill>
              </a:rPr>
              <a:t>Looks</a:t>
            </a:r>
            <a:r>
              <a:rPr lang="en-US" dirty="0" smtClean="0"/>
              <a:t> so nice, wish I could keep it in the drawing room!”</a:t>
            </a:r>
          </a:p>
          <a:p>
            <a:r>
              <a:rPr lang="en-US" dirty="0" smtClean="0"/>
              <a:t>Choose from a range of 12 </a:t>
            </a:r>
            <a:r>
              <a:rPr lang="en-US" i="1" dirty="0" smtClean="0">
                <a:solidFill>
                  <a:srgbClr val="FF0000"/>
                </a:solidFill>
              </a:rPr>
              <a:t>pretty</a:t>
            </a:r>
            <a:r>
              <a:rPr lang="en-US" dirty="0" smtClean="0"/>
              <a:t> pastels!</a:t>
            </a:r>
          </a:p>
          <a:p>
            <a:r>
              <a:rPr lang="en-US" dirty="0" smtClean="0"/>
              <a:t>Value for money, and the </a:t>
            </a:r>
            <a:r>
              <a:rPr lang="en-US" i="1" dirty="0" smtClean="0">
                <a:solidFill>
                  <a:srgbClr val="FF0000"/>
                </a:solidFill>
              </a:rPr>
              <a:t>beautiful finish </a:t>
            </a:r>
            <a:r>
              <a:rPr lang="en-US" dirty="0" smtClean="0"/>
              <a:t>comes for free!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2670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Sound/Hearing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without a </a:t>
            </a:r>
            <a:r>
              <a:rPr lang="en-US" i="1" dirty="0" smtClean="0">
                <a:solidFill>
                  <a:srgbClr val="FF0000"/>
                </a:solidFill>
              </a:rPr>
              <a:t>whisper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you sing, your machine </a:t>
            </a:r>
            <a:r>
              <a:rPr lang="en-US" i="1" dirty="0" smtClean="0">
                <a:solidFill>
                  <a:srgbClr val="FF0000"/>
                </a:solidFill>
              </a:rPr>
              <a:t>hums</a:t>
            </a:r>
            <a:r>
              <a:rPr lang="en-US" dirty="0" smtClean="0"/>
              <a:t>!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Click, whirr, swish</a:t>
            </a:r>
            <a:r>
              <a:rPr lang="en-US" dirty="0" smtClean="0"/>
              <a:t>! And your clothes are clean!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432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“My cotton sheets come out feeling </a:t>
            </a:r>
            <a:r>
              <a:rPr lang="en-US" i="1" dirty="0" smtClean="0">
                <a:solidFill>
                  <a:srgbClr val="FF0000"/>
                </a:solidFill>
              </a:rPr>
              <a:t>like silk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“Raju wants me to wash his </a:t>
            </a:r>
            <a:r>
              <a:rPr lang="en-US" i="1" dirty="0" smtClean="0">
                <a:solidFill>
                  <a:srgbClr val="FF0000"/>
                </a:solidFill>
              </a:rPr>
              <a:t>teddy bear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It has </a:t>
            </a:r>
            <a:r>
              <a:rPr lang="en-US" i="1" dirty="0" smtClean="0">
                <a:solidFill>
                  <a:srgbClr val="FF0000"/>
                </a:solidFill>
              </a:rPr>
              <a:t>rounded edges </a:t>
            </a:r>
            <a:r>
              <a:rPr lang="en-US" dirty="0" smtClean="0"/>
              <a:t>– no nasty corners!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0295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fresh aroma </a:t>
            </a:r>
            <a:r>
              <a:rPr lang="en-US" dirty="0" smtClean="0"/>
              <a:t>of clean sheets!</a:t>
            </a:r>
          </a:p>
          <a:p>
            <a:r>
              <a:rPr lang="en-US" dirty="0" smtClean="0"/>
              <a:t>The end of </a:t>
            </a:r>
            <a:r>
              <a:rPr lang="en-US" i="1" dirty="0" smtClean="0">
                <a:solidFill>
                  <a:srgbClr val="FF0000"/>
                </a:solidFill>
              </a:rPr>
              <a:t>stinking</a:t>
            </a:r>
            <a:r>
              <a:rPr lang="en-US" dirty="0" smtClean="0"/>
              <a:t> jeans.</a:t>
            </a:r>
          </a:p>
          <a:p>
            <a:r>
              <a:rPr lang="en-US" dirty="0" smtClean="0"/>
              <a:t>“Now I just sit back and enjoy my </a:t>
            </a:r>
            <a:r>
              <a:rPr lang="en-US" i="1" dirty="0" smtClean="0">
                <a:solidFill>
                  <a:srgbClr val="FF0000"/>
                </a:solidFill>
              </a:rPr>
              <a:t>fragrant</a:t>
            </a:r>
            <a:r>
              <a:rPr lang="en-US" dirty="0" smtClean="0"/>
              <a:t> coffee.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113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536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Press Ad</vt:lpstr>
      <vt:lpstr>A Good Press Ad</vt:lpstr>
      <vt:lpstr>A Good Press Ad contd…</vt:lpstr>
      <vt:lpstr>Aesop Glim’s Appeals</vt:lpstr>
      <vt:lpstr>Warm-up exercise</vt:lpstr>
      <vt:lpstr>Sight</vt:lpstr>
      <vt:lpstr>Sound/Hearing</vt:lpstr>
      <vt:lpstr>Touch</vt:lpstr>
      <vt:lpstr>Smell</vt:lpstr>
      <vt:lpstr>Taste</vt:lpstr>
      <vt:lpstr>Sex/Love</vt:lpstr>
      <vt:lpstr>Anger/Rage</vt:lpstr>
      <vt:lpstr>Fear</vt:lpstr>
      <vt:lpstr>Hunger</vt:lpstr>
      <vt:lpstr>Exercise for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Press Ad</dc:title>
  <dc:creator>Admin</dc:creator>
  <cp:lastModifiedBy>HP</cp:lastModifiedBy>
  <cp:revision>14</cp:revision>
  <dcterms:created xsi:type="dcterms:W3CDTF">2019-11-25T05:23:59Z</dcterms:created>
  <dcterms:modified xsi:type="dcterms:W3CDTF">2019-12-02T11:09:11Z</dcterms:modified>
</cp:coreProperties>
</file>